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9" r:id="rId2"/>
    <p:sldId id="258" r:id="rId3"/>
    <p:sldId id="269" r:id="rId4"/>
    <p:sldId id="270" r:id="rId5"/>
    <p:sldId id="260" r:id="rId6"/>
    <p:sldId id="272" r:id="rId7"/>
    <p:sldId id="273"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5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82" autoAdjust="0"/>
    <p:restoredTop sz="94660"/>
  </p:normalViewPr>
  <p:slideViewPr>
    <p:cSldViewPr snapToGrid="0">
      <p:cViewPr varScale="1">
        <p:scale>
          <a:sx n="112" d="100"/>
          <a:sy n="112" d="100"/>
        </p:scale>
        <p:origin x="3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854BA-B193-474C-ABE7-7D8C8FBFDA42}" type="datetimeFigureOut">
              <a:rPr lang="en-US" smtClean="0"/>
              <a:t>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DA4FC-8034-455C-8828-F7EF1CD142C7}" type="slidenum">
              <a:rPr lang="en-US" smtClean="0"/>
              <a:t>‹#›</a:t>
            </a:fld>
            <a:endParaRPr lang="en-US"/>
          </a:p>
        </p:txBody>
      </p:sp>
    </p:spTree>
    <p:extLst>
      <p:ext uri="{BB962C8B-B14F-4D97-AF65-F5344CB8AC3E}">
        <p14:creationId xmlns:p14="http://schemas.microsoft.com/office/powerpoint/2010/main" val="219544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A49E8-968B-4182-BF69-3CD17E319F59}" type="slidenum">
              <a:rPr lang="en-US" smtClean="0"/>
              <a:t>1</a:t>
            </a:fld>
            <a:endParaRPr lang="en-US"/>
          </a:p>
        </p:txBody>
      </p:sp>
    </p:spTree>
    <p:extLst>
      <p:ext uri="{BB962C8B-B14F-4D97-AF65-F5344CB8AC3E}">
        <p14:creationId xmlns:p14="http://schemas.microsoft.com/office/powerpoint/2010/main" val="916721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38446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90536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427171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65911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16378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469AC5-27E9-4EDF-9D37-2DAA7EAC003E}" type="datetimeFigureOut">
              <a:rPr lang="en-US" smtClean="0"/>
              <a:t>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1423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469AC5-27E9-4EDF-9D37-2DAA7EAC003E}" type="datetimeFigureOut">
              <a:rPr lang="en-US" smtClean="0"/>
              <a:t>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7717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469AC5-27E9-4EDF-9D37-2DAA7EAC003E}" type="datetimeFigureOut">
              <a:rPr lang="en-US" smtClean="0"/>
              <a:t>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84306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69AC5-27E9-4EDF-9D37-2DAA7EAC003E}" type="datetimeFigureOut">
              <a:rPr lang="en-US" smtClean="0"/>
              <a:t>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46398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91915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21871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69AC5-27E9-4EDF-9D37-2DAA7EAC003E}" type="datetimeFigureOut">
              <a:rPr lang="en-US" smtClean="0"/>
              <a:t>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A3CCF-EF65-4DD3-8CCA-85E59D8C7025}" type="slidenum">
              <a:rPr lang="en-US" smtClean="0"/>
              <a:t>‹#›</a:t>
            </a:fld>
            <a:endParaRPr lang="en-US"/>
          </a:p>
        </p:txBody>
      </p:sp>
    </p:spTree>
    <p:extLst>
      <p:ext uri="{BB962C8B-B14F-4D97-AF65-F5344CB8AC3E}">
        <p14:creationId xmlns:p14="http://schemas.microsoft.com/office/powerpoint/2010/main" val="3006434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iratisaenz.wixsite.com/makesomenoise/single-post/2015/02/09/The-Spiral-of-Sile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12192001" cy="68580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Flowchart: Manual Input 1"/>
          <p:cNvSpPr/>
          <p:nvPr/>
        </p:nvSpPr>
        <p:spPr>
          <a:xfrm rot="5400000">
            <a:off x="4192695" y="-2214809"/>
            <a:ext cx="2020877" cy="1040627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51 w 10000"/>
              <a:gd name="connsiteY0" fmla="*/ 1150 h 10000"/>
              <a:gd name="connsiteX1" fmla="*/ 10000 w 10000"/>
              <a:gd name="connsiteY1" fmla="*/ 0 h 10000"/>
              <a:gd name="connsiteX2" fmla="*/ 10000 w 10000"/>
              <a:gd name="connsiteY2" fmla="*/ 10000 h 10000"/>
              <a:gd name="connsiteX3" fmla="*/ 0 w 10000"/>
              <a:gd name="connsiteY3" fmla="*/ 10000 h 10000"/>
              <a:gd name="connsiteX4" fmla="*/ 51 w 10000"/>
              <a:gd name="connsiteY4" fmla="*/ 115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51" y="1150"/>
                </a:moveTo>
                <a:lnTo>
                  <a:pt x="10000" y="0"/>
                </a:lnTo>
                <a:lnTo>
                  <a:pt x="10000" y="10000"/>
                </a:lnTo>
                <a:lnTo>
                  <a:pt x="0" y="10000"/>
                </a:lnTo>
                <a:lnTo>
                  <a:pt x="51" y="1150"/>
                </a:ln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686479" y="627472"/>
            <a:ext cx="2966110" cy="958517"/>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338838" y="1904921"/>
            <a:ext cx="9113377" cy="2020878"/>
          </a:xfrm>
          <a:prstGeom prst="rect">
            <a:avLst/>
          </a:prstGeom>
          <a:noFill/>
          <a:ln w="9525">
            <a:noFill/>
            <a:miter lim="800000"/>
            <a:headEnd/>
            <a:tailEnd/>
          </a:ln>
        </p:spPr>
        <p:txBody>
          <a:bodyPr rot="0" vert="horz" wrap="square" lIns="91440" tIns="45720" rIns="91440" bIns="45720" anchor="t" anchorCtr="0">
            <a:noAutofit/>
          </a:bodyPr>
          <a:lstStyle/>
          <a:p>
            <a:r>
              <a:rPr lang="en-US" sz="7200"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BARNGA ADAPTATION</a:t>
            </a:r>
          </a:p>
        </p:txBody>
      </p:sp>
      <p:sp>
        <p:nvSpPr>
          <p:cNvPr id="3" name="TextBox 2"/>
          <p:cNvSpPr txBox="1"/>
          <p:nvPr/>
        </p:nvSpPr>
        <p:spPr>
          <a:xfrm>
            <a:off x="338838" y="5776686"/>
            <a:ext cx="7278870" cy="830997"/>
          </a:xfrm>
          <a:prstGeom prst="rect">
            <a:avLst/>
          </a:prstGeom>
          <a:noFill/>
        </p:spPr>
        <p:txBody>
          <a:bodyPr wrap="square" rtlCol="0">
            <a:spAutoFit/>
          </a:bodyPr>
          <a:lstStyle/>
          <a:p>
            <a:r>
              <a:rPr lang="en-US" sz="1200" dirty="0">
                <a:solidFill>
                  <a:schemeClr val="bg1"/>
                </a:solidFill>
                <a:latin typeface="Acumin Pro" panose="020B0504020202020204" pitchFamily="34" charset="77"/>
              </a:rPr>
              <a:t>Adapted by Dr. Kris Acheson-Clair, CILMAR, based on the following:</a:t>
            </a:r>
          </a:p>
          <a:p>
            <a:endParaRPr lang="en-US" sz="1200" dirty="0">
              <a:solidFill>
                <a:schemeClr val="bg1"/>
              </a:solidFill>
              <a:latin typeface="Acumin Pro" panose="020B0504020202020204" pitchFamily="34" charset="77"/>
            </a:endParaRPr>
          </a:p>
          <a:p>
            <a:r>
              <a:rPr lang="en-US" sz="1200" dirty="0">
                <a:solidFill>
                  <a:schemeClr val="bg1"/>
                </a:solidFill>
                <a:latin typeface="Acumin Pro" panose="020B0504020202020204" pitchFamily="34" charset="77"/>
              </a:rPr>
              <a:t>Thiagarajan, S. &amp; Thiagarajan, R. (2006). </a:t>
            </a:r>
            <a:r>
              <a:rPr lang="en-US" sz="1200" i="1" dirty="0" err="1">
                <a:solidFill>
                  <a:schemeClr val="bg1"/>
                </a:solidFill>
                <a:latin typeface="Acumin Pro" panose="020B0504020202020204" pitchFamily="34" charset="77"/>
              </a:rPr>
              <a:t>Barnga</a:t>
            </a:r>
            <a:r>
              <a:rPr lang="en-US" sz="1200" i="1" dirty="0">
                <a:solidFill>
                  <a:schemeClr val="bg1"/>
                </a:solidFill>
                <a:latin typeface="Acumin Pro" panose="020B0504020202020204" pitchFamily="34" charset="77"/>
              </a:rPr>
              <a:t>: A simulation game on cultural clashes.</a:t>
            </a:r>
            <a:r>
              <a:rPr lang="en-US" sz="1200" dirty="0">
                <a:solidFill>
                  <a:schemeClr val="bg1"/>
                </a:solidFill>
                <a:latin typeface="Acumin Pro" panose="020B0504020202020204" pitchFamily="34" charset="77"/>
              </a:rPr>
              <a:t> Intercultural Press.</a:t>
            </a:r>
          </a:p>
          <a:p>
            <a:endParaRPr lang="en-US" sz="1200" dirty="0">
              <a:solidFill>
                <a:schemeClr val="bg1"/>
              </a:solidFill>
              <a:latin typeface="Acumin Pro" panose="020B0504020202020204" pitchFamily="34" charset="77"/>
            </a:endParaRPr>
          </a:p>
        </p:txBody>
      </p:sp>
      <p:pic>
        <p:nvPicPr>
          <p:cNvPr id="8" name="Picture 7">
            <a:extLst>
              <a:ext uri="{FF2B5EF4-FFF2-40B4-BE49-F238E27FC236}">
                <a16:creationId xmlns:a16="http://schemas.microsoft.com/office/drawing/2014/main" id="{4A1C6335-B295-634C-9F10-15AD2C6A5CDA}"/>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3460" y="5176554"/>
            <a:ext cx="2032000" cy="1600200"/>
          </a:xfrm>
          <a:prstGeom prst="rect">
            <a:avLst/>
          </a:prstGeom>
        </p:spPr>
      </p:pic>
    </p:spTree>
    <p:extLst>
      <p:ext uri="{BB962C8B-B14F-4D97-AF65-F5344CB8AC3E}">
        <p14:creationId xmlns:p14="http://schemas.microsoft.com/office/powerpoint/2010/main" val="36620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3385542"/>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Instructions (Part 1)</a:t>
            </a:r>
          </a:p>
          <a:p>
            <a:pPr marL="342900" indent="-342900">
              <a:buFont typeface="Arial" panose="020B0604020202020204" pitchFamily="34" charset="0"/>
              <a:buChar char="•"/>
            </a:pPr>
            <a:endParaRPr lang="en-US" sz="2000" dirty="0">
              <a:solidFill>
                <a:srgbClr val="495455"/>
              </a:solidFill>
              <a:latin typeface="Acumin Pro" panose="020B0504020202020204" pitchFamily="34" charset="77"/>
              <a:ea typeface="Arial" charset="0"/>
              <a:cs typeface="Arial" charset="0"/>
            </a:endParaRP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Divide into groups.</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Each group gets a deck of cards and each participant a rule sheet.</a:t>
            </a:r>
          </a:p>
          <a:p>
            <a:pPr marL="914400" lvl="1" indent="-457200">
              <a:buFont typeface="+mj-lt"/>
              <a:buAutoNum type="alphaLcPeriod"/>
            </a:pPr>
            <a:r>
              <a:rPr lang="en-US" sz="2000" dirty="0">
                <a:solidFill>
                  <a:srgbClr val="495455"/>
                </a:solidFill>
                <a:latin typeface="Acumin Pro" panose="020B0504020202020204" pitchFamily="34" charset="77"/>
                <a:ea typeface="Arial" charset="0"/>
                <a:cs typeface="Arial" charset="0"/>
              </a:rPr>
              <a:t>Note: You will be practicing nonverbal communication, so make sure you get comfortable with the rules of the game in the first round because afterwards you will “going silent.”</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Take a few minutes to learn the rules and play a practice round with your group.</a:t>
            </a:r>
          </a:p>
          <a:p>
            <a:pPr marL="457200" indent="-457200">
              <a:buFont typeface="+mj-lt"/>
              <a:buAutoNum type="arabicPeriod"/>
            </a:pPr>
            <a:endParaRPr lang="en-US" sz="2000" dirty="0">
              <a:solidFill>
                <a:srgbClr val="495455"/>
              </a:solidFill>
              <a:latin typeface="Acumin Pro" panose="020B0504020202020204" pitchFamily="34" charset="77"/>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Acumin Pro" panose="020B0504020202020204" pitchFamily="34" charset="77"/>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BARNGA ADAPTATION</a:t>
              </a:r>
              <a:endParaRPr lang="en-US" sz="1400"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2" name="Picture 11">
            <a:extLst>
              <a:ext uri="{FF2B5EF4-FFF2-40B4-BE49-F238E27FC236}">
                <a16:creationId xmlns:a16="http://schemas.microsoft.com/office/drawing/2014/main" id="{DFC26AE8-A1EC-2F4E-9F95-E8B084A9363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87014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2154436"/>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Instructions (Part 2)</a:t>
            </a:r>
          </a:p>
          <a:p>
            <a:pPr marL="342900" indent="-342900">
              <a:buFont typeface="Arial" panose="020B0604020202020204" pitchFamily="34" charset="0"/>
              <a:buChar char="•"/>
            </a:pPr>
            <a:endParaRPr lang="en-US" sz="2000" dirty="0">
              <a:solidFill>
                <a:srgbClr val="495455"/>
              </a:solidFill>
              <a:latin typeface="Acumin Pro" panose="020B0504020202020204" pitchFamily="34" charset="77"/>
              <a:ea typeface="Arial" charset="0"/>
              <a:cs typeface="Arial" charset="0"/>
            </a:endParaRP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Now that you have finished your practice round, hand in your rule sheets.</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Play the first official round of the game. </a:t>
            </a:r>
          </a:p>
          <a:p>
            <a:pPr marL="914400" lvl="1" indent="-457200">
              <a:buFont typeface="+mj-lt"/>
              <a:buAutoNum type="alphaLcPeriod"/>
            </a:pPr>
            <a:r>
              <a:rPr lang="en-US" sz="2000" dirty="0">
                <a:solidFill>
                  <a:srgbClr val="495455"/>
                </a:solidFill>
                <a:latin typeface="Acumin Pro" panose="020B0504020202020204" pitchFamily="34" charset="77"/>
                <a:ea typeface="Arial" charset="0"/>
                <a:cs typeface="Arial" charset="0"/>
              </a:rPr>
              <a:t>The round is over when one group member loses all their cards.</a:t>
            </a:r>
          </a:p>
          <a:p>
            <a:pPr marL="342900" indent="-342900">
              <a:buFont typeface="Arial" panose="020B0604020202020204" pitchFamily="34" charset="0"/>
              <a:buChar char="•"/>
            </a:pPr>
            <a:endParaRPr lang="en-US" sz="1400" dirty="0">
              <a:solidFill>
                <a:srgbClr val="495455"/>
              </a:solidFill>
              <a:latin typeface="Acumin Pro" panose="020B0504020202020204" pitchFamily="34" charset="77"/>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3200"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BARNGA ADAPTATION</a:t>
              </a:r>
              <a:endParaRPr lang="en-US" sz="1400"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2" name="Picture 11">
            <a:extLst>
              <a:ext uri="{FF2B5EF4-FFF2-40B4-BE49-F238E27FC236}">
                <a16:creationId xmlns:a16="http://schemas.microsoft.com/office/drawing/2014/main" id="{5D733EF7-14B7-114A-921C-EFD0B64C0EA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295090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3077766"/>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Instructions (Part 3)</a:t>
            </a:r>
          </a:p>
          <a:p>
            <a:pPr marL="342900" indent="-342900">
              <a:buFont typeface="Arial" panose="020B0604020202020204" pitchFamily="34" charset="0"/>
              <a:buChar char="•"/>
            </a:pPr>
            <a:endParaRPr lang="en-US" sz="2000" dirty="0">
              <a:solidFill>
                <a:srgbClr val="495455"/>
              </a:solidFill>
              <a:latin typeface="Acumin Pro" panose="020B0504020202020204" pitchFamily="34" charset="77"/>
              <a:ea typeface="Arial" charset="0"/>
              <a:cs typeface="Arial" charset="0"/>
            </a:endParaRP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Now, switch up the groups.</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Each group once again gets a deck of cards and each participant a rule sheet.</a:t>
            </a:r>
          </a:p>
          <a:p>
            <a:pPr marL="914400" lvl="1" indent="-457200">
              <a:buFont typeface="+mj-lt"/>
              <a:buAutoNum type="alphaLcPeriod"/>
            </a:pPr>
            <a:r>
              <a:rPr lang="en-US" sz="2000" dirty="0">
                <a:solidFill>
                  <a:srgbClr val="495455"/>
                </a:solidFill>
                <a:latin typeface="Acumin Pro" panose="020B0504020202020204" pitchFamily="34" charset="77"/>
                <a:ea typeface="Arial" charset="0"/>
                <a:cs typeface="Arial" charset="0"/>
              </a:rPr>
              <a:t> Remember that there should still be no written or spoken communication of any kind. You can only use gestures to make declarations, ask or answer questions, and negotiate conflict.</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Play another round of the game with your new group members.</a:t>
            </a:r>
          </a:p>
          <a:p>
            <a:pPr marL="342900" indent="-342900">
              <a:buFont typeface="Arial" panose="020B0604020202020204" pitchFamily="34" charset="0"/>
              <a:buChar char="•"/>
            </a:pPr>
            <a:endParaRPr lang="en-US" sz="1400" dirty="0">
              <a:solidFill>
                <a:srgbClr val="495455"/>
              </a:solidFill>
              <a:latin typeface="Acumin Pro" panose="020B0504020202020204" pitchFamily="34" charset="77"/>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3200"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BARNGA ADAPTATION</a:t>
              </a:r>
              <a:endParaRPr lang="en-US" sz="1400"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2" name="Picture 11">
            <a:extLst>
              <a:ext uri="{FF2B5EF4-FFF2-40B4-BE49-F238E27FC236}">
                <a16:creationId xmlns:a16="http://schemas.microsoft.com/office/drawing/2014/main" id="{F88A427C-EFB6-634D-9A7B-29FC09665B7D}"/>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618733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325879"/>
            <a:ext cx="10515600" cy="4851727"/>
          </a:xfrm>
        </p:spPr>
        <p:txBody>
          <a:bodyPr>
            <a:noAutofit/>
          </a:bodyPr>
          <a:lstStyle/>
          <a:p>
            <a:r>
              <a:rPr lang="en-US" sz="2000" dirty="0">
                <a:solidFill>
                  <a:srgbClr val="495455"/>
                </a:solidFill>
                <a:latin typeface="Acumin Pro" panose="020B0504020202020204" pitchFamily="34" charset="77"/>
              </a:rPr>
              <a:t>How did you feel at different points in the game (e.g., when the rules were first explained, when the rule sheets were taken away, in your first group, in your second group)? Did your feelings change throughout the different stages?</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marL="0" indent="0">
              <a:buNone/>
            </a:pPr>
            <a:endParaRPr lang="en-US" sz="2000" dirty="0">
              <a:solidFill>
                <a:srgbClr val="495455"/>
              </a:solidFill>
              <a:latin typeface="Acumin Pro" panose="020B0504020202020204" pitchFamily="34" charset="77"/>
            </a:endParaRPr>
          </a:p>
          <a:p>
            <a:r>
              <a:rPr lang="en-US" sz="2000" dirty="0">
                <a:solidFill>
                  <a:srgbClr val="495455"/>
                </a:solidFill>
                <a:latin typeface="Acumin Pro" panose="020B0504020202020204" pitchFamily="34" charset="77"/>
              </a:rPr>
              <a:t>What were some successes and, conversely, some frustrations/problems that occurred as you were playing?</a:t>
            </a:r>
          </a:p>
          <a:p>
            <a:pPr lvl="1"/>
            <a:r>
              <a:rPr lang="en-US" sz="2000" dirty="0">
                <a:solidFill>
                  <a:srgbClr val="495455"/>
                </a:solidFill>
                <a:latin typeface="Acumin Pro" panose="020B0504020202020204" pitchFamily="34" charset="77"/>
              </a:rPr>
              <a:t>Why do you think those frustrations/problems occurred while you were playing? What were the underlying causes?</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DEBRIEF</a:t>
              </a:r>
              <a:endParaRPr lang="en-US" sz="1400"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a:extLst>
              <a:ext uri="{FF2B5EF4-FFF2-40B4-BE49-F238E27FC236}">
                <a16:creationId xmlns:a16="http://schemas.microsoft.com/office/drawing/2014/main" id="{540FD25D-D5C2-714A-BB33-32602FD9BAB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292032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325879"/>
            <a:ext cx="10515600" cy="4851727"/>
          </a:xfrm>
        </p:spPr>
        <p:txBody>
          <a:bodyPr>
            <a:noAutofit/>
          </a:bodyPr>
          <a:lstStyle/>
          <a:p>
            <a:pPr marL="0" indent="0">
              <a:buNone/>
            </a:pPr>
            <a:r>
              <a:rPr lang="en-US" sz="2400" dirty="0">
                <a:solidFill>
                  <a:srgbClr val="495455"/>
                </a:solidFill>
                <a:latin typeface="Acumin Pro" panose="020B0504020202020204" pitchFamily="34" charset="77"/>
              </a:rPr>
              <a:t>A majority of the members in each group had one set of instructions while a minority of members had a different set!</a:t>
            </a:r>
          </a:p>
          <a:p>
            <a:pPr marL="0" indent="0">
              <a:buNone/>
            </a:pPr>
            <a:endParaRPr lang="en-US" sz="2000" dirty="0">
              <a:solidFill>
                <a:srgbClr val="495455"/>
              </a:solidFill>
              <a:latin typeface="Acumin Pro" panose="020B0504020202020204" pitchFamily="34" charset="77"/>
            </a:endParaRPr>
          </a:p>
          <a:p>
            <a:pPr marL="0" indent="0">
              <a:buNone/>
            </a:pPr>
            <a:endParaRPr lang="en-US" sz="2000" dirty="0">
              <a:solidFill>
                <a:srgbClr val="495455"/>
              </a:solidFill>
              <a:latin typeface="Acumin Pro" panose="020B0504020202020204" pitchFamily="34" charset="77"/>
            </a:endParaRPr>
          </a:p>
          <a:p>
            <a:pPr marL="0" indent="0">
              <a:buNone/>
            </a:pPr>
            <a:r>
              <a:rPr lang="en-US" sz="2000" dirty="0">
                <a:solidFill>
                  <a:srgbClr val="495455"/>
                </a:solidFill>
                <a:latin typeface="Acumin Pro" panose="020B0504020202020204" pitchFamily="34" charset="77"/>
              </a:rPr>
              <a:t>…..Did you figure it out? </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THE BIG REVEAL</a:t>
              </a:r>
              <a:endParaRPr lang="en-US" sz="1400"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a:extLst>
              <a:ext uri="{FF2B5EF4-FFF2-40B4-BE49-F238E27FC236}">
                <a16:creationId xmlns:a16="http://schemas.microsoft.com/office/drawing/2014/main" id="{26C41EA4-8EA7-D843-9FB6-B1BEE381D48D}"/>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488777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THE SPIRAL OF SILENCE THEORY</a:t>
              </a:r>
              <a:endParaRPr lang="en-US" sz="1400"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1" name="Picture 10" descr="The Spiral of Silence diagram. ">
            <a:extLst>
              <a:ext uri="{FF2B5EF4-FFF2-40B4-BE49-F238E27FC236}">
                <a16:creationId xmlns:a16="http://schemas.microsoft.com/office/drawing/2014/main" id="{117DFA34-DA9F-EA4B-8827-0ACFBECF2438}"/>
              </a:ext>
            </a:extLst>
          </p:cNvPr>
          <p:cNvPicPr/>
          <p:nvPr/>
        </p:nvPicPr>
        <p:blipFill rotWithShape="1">
          <a:blip r:embed="rId3">
            <a:extLst>
              <a:ext uri="{28A0092B-C50C-407E-A947-70E740481C1C}">
                <a14:useLocalDpi xmlns:a14="http://schemas.microsoft.com/office/drawing/2010/main" val="0"/>
              </a:ext>
            </a:extLst>
          </a:blip>
          <a:srcRect l="1357" t="1870"/>
          <a:stretch/>
        </p:blipFill>
        <p:spPr bwMode="auto">
          <a:xfrm>
            <a:off x="929421" y="1540796"/>
            <a:ext cx="6267538" cy="4227098"/>
          </a:xfrm>
          <a:prstGeom prst="rect">
            <a:avLst/>
          </a:prstGeom>
          <a:ln>
            <a:solidFill>
              <a:schemeClr val="tx1"/>
            </a:solidFill>
          </a:ln>
          <a:extLst>
            <a:ext uri="{53640926-AAD7-44D8-BBD7-CCE9431645EC}">
              <a14:shadowObscured xmlns:a14="http://schemas.microsoft.com/office/drawing/2010/main"/>
            </a:ext>
          </a:extLst>
        </p:spPr>
      </p:pic>
      <p:sp>
        <p:nvSpPr>
          <p:cNvPr id="12" name="Text Box 6">
            <a:extLst>
              <a:ext uri="{FF2B5EF4-FFF2-40B4-BE49-F238E27FC236}">
                <a16:creationId xmlns:a16="http://schemas.microsoft.com/office/drawing/2014/main" id="{A2B85F6F-7829-8142-8F0D-EB10A08162B3}"/>
              </a:ext>
            </a:extLst>
          </p:cNvPr>
          <p:cNvSpPr txBox="1"/>
          <p:nvPr/>
        </p:nvSpPr>
        <p:spPr>
          <a:xfrm>
            <a:off x="515007" y="6097597"/>
            <a:ext cx="7131663" cy="28765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solidFill>
                  <a:srgbClr val="495455"/>
                </a:solidFill>
                <a:effectLst/>
                <a:latin typeface="Acumin Pro" panose="020B0504020202020204" pitchFamily="34" charset="77"/>
                <a:ea typeface="Calibri" panose="020F0502020204030204" pitchFamily="34" charset="0"/>
                <a:cs typeface="Times New Roman" panose="02020603050405020304" pitchFamily="18" charset="0"/>
              </a:rPr>
              <a:t>Image found at </a:t>
            </a:r>
            <a:r>
              <a:rPr lang="en-US" sz="1100" u="sng" dirty="0">
                <a:solidFill>
                  <a:srgbClr val="495455"/>
                </a:solidFill>
                <a:effectLst/>
                <a:latin typeface="Acumin Pro" panose="020B0504020202020204" pitchFamily="34" charset="77"/>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https://iratisaenz.wixsite.com/makesomenoise/single-post/2015/02/09/The-Spiral-of-Silence</a:t>
            </a:r>
            <a:endParaRPr lang="en-US" sz="1100" dirty="0">
              <a:solidFill>
                <a:srgbClr val="495455"/>
              </a:solidFill>
              <a:effectLst/>
              <a:latin typeface="Acumin Pro" panose="020B0504020202020204" pitchFamily="34" charset="77"/>
              <a:ea typeface="Calibri" panose="020F0502020204030204" pitchFamily="34" charset="0"/>
              <a:cs typeface="Times New Roman" panose="02020603050405020304" pitchFamily="18" charset="0"/>
            </a:endParaRPr>
          </a:p>
          <a:p>
            <a:pPr marL="0" marR="0">
              <a:spcBef>
                <a:spcPts val="800"/>
              </a:spcBef>
              <a:spcAft>
                <a:spcPts val="0"/>
              </a:spcAft>
            </a:pPr>
            <a:r>
              <a:rPr lang="en-US" sz="1100" dirty="0">
                <a:solidFill>
                  <a:srgbClr val="495455"/>
                </a:solidFill>
                <a:effectLst/>
                <a:latin typeface="Acumin Pro" panose="020B0504020202020204" pitchFamily="34" charset="77"/>
                <a:ea typeface="Calibri" panose="020F0502020204030204" pitchFamily="34" charset="0"/>
                <a:cs typeface="Times New Roman" panose="02020603050405020304" pitchFamily="18" charset="0"/>
              </a:rPr>
              <a:t> </a:t>
            </a:r>
          </a:p>
        </p:txBody>
      </p:sp>
      <p:sp>
        <p:nvSpPr>
          <p:cNvPr id="13" name="TextBox 12">
            <a:extLst>
              <a:ext uri="{FF2B5EF4-FFF2-40B4-BE49-F238E27FC236}">
                <a16:creationId xmlns:a16="http://schemas.microsoft.com/office/drawing/2014/main" id="{4E1B5C37-2B51-F04B-8759-191FD3291336}"/>
              </a:ext>
            </a:extLst>
          </p:cNvPr>
          <p:cNvSpPr txBox="1"/>
          <p:nvPr/>
        </p:nvSpPr>
        <p:spPr>
          <a:xfrm>
            <a:off x="7546537" y="2656442"/>
            <a:ext cx="3905228" cy="1323439"/>
          </a:xfrm>
          <a:prstGeom prst="rect">
            <a:avLst/>
          </a:prstGeom>
          <a:noFill/>
        </p:spPr>
        <p:txBody>
          <a:bodyPr wrap="square" rtlCol="0">
            <a:spAutoFit/>
          </a:bodyPr>
          <a:lstStyle/>
          <a:p>
            <a:r>
              <a:rPr lang="en-US" sz="2000" dirty="0">
                <a:solidFill>
                  <a:srgbClr val="495455"/>
                </a:solidFill>
                <a:latin typeface="Acumin Pro" panose="020B0504020202020204" pitchFamily="34" charset="77"/>
              </a:rPr>
              <a:t>This theory demonstrates how minority viewpoints get suppressed by majority/popular opinion.</a:t>
            </a:r>
          </a:p>
        </p:txBody>
      </p:sp>
      <p:pic>
        <p:nvPicPr>
          <p:cNvPr id="14" name="Picture 13">
            <a:extLst>
              <a:ext uri="{FF2B5EF4-FFF2-40B4-BE49-F238E27FC236}">
                <a16:creationId xmlns:a16="http://schemas.microsoft.com/office/drawing/2014/main" id="{7C959A53-19D4-A540-8308-463715F52E60}"/>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351672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113455"/>
            <a:ext cx="10515600" cy="5064152"/>
          </a:xfrm>
        </p:spPr>
        <p:txBody>
          <a:bodyPr>
            <a:noAutofit/>
          </a:bodyPr>
          <a:lstStyle/>
          <a:p>
            <a:pPr lvl="0"/>
            <a:r>
              <a:rPr lang="en-US" sz="2000" dirty="0">
                <a:solidFill>
                  <a:srgbClr val="495455"/>
                </a:solidFill>
                <a:latin typeface="Acumin Pro" panose="020B0504020202020204" pitchFamily="34" charset="77"/>
              </a:rPr>
              <a:t>If you were a member of the majority in your group, how did you feel? How did you handle conflict?</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lvl="0"/>
            <a:r>
              <a:rPr lang="en-US" sz="2000" dirty="0">
                <a:solidFill>
                  <a:srgbClr val="495455"/>
                </a:solidFill>
                <a:latin typeface="Acumin Pro" panose="020B0504020202020204" pitchFamily="34" charset="77"/>
              </a:rPr>
              <a:t>If you were a member of the minority in your group, how did you feel? How did you handle conflict?</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lvl="0"/>
            <a:r>
              <a:rPr lang="en-US" sz="2000" dirty="0">
                <a:solidFill>
                  <a:srgbClr val="495455"/>
                </a:solidFill>
                <a:latin typeface="Acumin Pro" panose="020B0504020202020204" pitchFamily="34" charset="77"/>
              </a:rPr>
              <a:t>How does this activity translate to “real life” situations? </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lvl="0"/>
            <a:r>
              <a:rPr lang="en-US" sz="2000" dirty="0">
                <a:solidFill>
                  <a:srgbClr val="495455"/>
                </a:solidFill>
                <a:latin typeface="Acumin Pro" panose="020B0504020202020204" pitchFamily="34" charset="77"/>
              </a:rPr>
              <a:t>Have you ever been in a “real life” situation where there was a majority/minority conflict? What was it like?</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lvl="0"/>
            <a:r>
              <a:rPr lang="en-US" sz="2000" dirty="0">
                <a:solidFill>
                  <a:srgbClr val="495455"/>
                </a:solidFill>
                <a:latin typeface="Acumin Pro" panose="020B0504020202020204" pitchFamily="34" charset="77"/>
              </a:rPr>
              <a:t>What did you learn about communication and conflict after playing this game?</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lvl="0"/>
            <a:r>
              <a:rPr lang="en-US" sz="2000" dirty="0">
                <a:solidFill>
                  <a:srgbClr val="495455"/>
                </a:solidFill>
                <a:latin typeface="Acumin Pro" panose="020B0504020202020204" pitchFamily="34" charset="77"/>
              </a:rPr>
              <a:t>What did you learn about minority experiences after playing this game?</a:t>
            </a: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DEBRIEF (CONTINUED)</a:t>
              </a:r>
              <a:endParaRPr lang="en-US" sz="1400"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a:extLst>
              <a:ext uri="{FF2B5EF4-FFF2-40B4-BE49-F238E27FC236}">
                <a16:creationId xmlns:a16="http://schemas.microsoft.com/office/drawing/2014/main" id="{7D9B98A6-997E-C440-83F8-FA0F73C3B70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528424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661</TotalTime>
  <Words>516</Words>
  <Application>Microsoft Macintosh PowerPoint</Application>
  <PresentationFormat>Widescreen</PresentationFormat>
  <Paragraphs>46</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Acumin Pro</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Alexandra E</dc:creator>
  <cp:lastModifiedBy>Macdonald, Lindsey M</cp:lastModifiedBy>
  <cp:revision>14</cp:revision>
  <dcterms:created xsi:type="dcterms:W3CDTF">2018-08-27T14:09:00Z</dcterms:created>
  <dcterms:modified xsi:type="dcterms:W3CDTF">2020-10-20T15:33:34Z</dcterms:modified>
</cp:coreProperties>
</file>